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7" r:id="rId2"/>
    <p:sldId id="263" r:id="rId3"/>
    <p:sldId id="257" r:id="rId4"/>
    <p:sldId id="258" r:id="rId5"/>
    <p:sldId id="259" r:id="rId6"/>
    <p:sldId id="260" r:id="rId7"/>
    <p:sldId id="261" r:id="rId8"/>
    <p:sldId id="262" r:id="rId9"/>
    <p:sldId id="264" r:id="rId10"/>
    <p:sldId id="265" r:id="rId11"/>
    <p:sldId id="266" r:id="rId12"/>
    <p:sldId id="270" r:id="rId13"/>
    <p:sldId id="268" r:id="rId14"/>
    <p:sldId id="269" r:id="rId15"/>
    <p:sldId id="271" r:id="rId1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5" autoAdjust="0"/>
    <p:restoredTop sz="94660"/>
  </p:normalViewPr>
  <p:slideViewPr>
    <p:cSldViewPr snapToGrid="0">
      <p:cViewPr varScale="1">
        <p:scale>
          <a:sx n="85" d="100"/>
          <a:sy n="85" d="100"/>
        </p:scale>
        <p:origin x="114" y="7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NL"/>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5A225A16-B71C-4B03-8CC2-9D702E8E3A69}" type="datetimeFigureOut">
              <a:rPr lang="nl-NL" smtClean="0"/>
              <a:t>23-4-2018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D3AF610-61F9-49FB-A88E-69D0E8449E2C}" type="slidenum">
              <a:rPr lang="nl-NL" smtClean="0"/>
              <a:t>‹nr.›</a:t>
            </a:fld>
            <a:endParaRPr lang="nl-NL"/>
          </a:p>
        </p:txBody>
      </p:sp>
    </p:spTree>
    <p:extLst>
      <p:ext uri="{BB962C8B-B14F-4D97-AF65-F5344CB8AC3E}">
        <p14:creationId xmlns:p14="http://schemas.microsoft.com/office/powerpoint/2010/main" val="2730362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5A225A16-B71C-4B03-8CC2-9D702E8E3A69}" type="datetimeFigureOut">
              <a:rPr lang="nl-NL" smtClean="0"/>
              <a:t>23-4-2018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D3AF610-61F9-49FB-A88E-69D0E8449E2C}" type="slidenum">
              <a:rPr lang="nl-NL" smtClean="0"/>
              <a:t>‹nr.›</a:t>
            </a:fld>
            <a:endParaRPr lang="nl-NL"/>
          </a:p>
        </p:txBody>
      </p:sp>
    </p:spTree>
    <p:extLst>
      <p:ext uri="{BB962C8B-B14F-4D97-AF65-F5344CB8AC3E}">
        <p14:creationId xmlns:p14="http://schemas.microsoft.com/office/powerpoint/2010/main" val="80080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5A225A16-B71C-4B03-8CC2-9D702E8E3A69}" type="datetimeFigureOut">
              <a:rPr lang="nl-NL" smtClean="0"/>
              <a:t>23-4-2018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D3AF610-61F9-49FB-A88E-69D0E8449E2C}" type="slidenum">
              <a:rPr lang="nl-NL" smtClean="0"/>
              <a:t>‹nr.›</a:t>
            </a:fld>
            <a:endParaRPr lang="nl-NL"/>
          </a:p>
        </p:txBody>
      </p:sp>
    </p:spTree>
    <p:extLst>
      <p:ext uri="{BB962C8B-B14F-4D97-AF65-F5344CB8AC3E}">
        <p14:creationId xmlns:p14="http://schemas.microsoft.com/office/powerpoint/2010/main" val="3194158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5A225A16-B71C-4B03-8CC2-9D702E8E3A69}" type="datetimeFigureOut">
              <a:rPr lang="nl-NL" smtClean="0"/>
              <a:t>23-4-2018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D3AF610-61F9-49FB-A88E-69D0E8449E2C}" type="slidenum">
              <a:rPr lang="nl-NL" smtClean="0"/>
              <a:t>‹nr.›</a:t>
            </a:fld>
            <a:endParaRPr lang="nl-NL"/>
          </a:p>
        </p:txBody>
      </p:sp>
    </p:spTree>
    <p:extLst>
      <p:ext uri="{BB962C8B-B14F-4D97-AF65-F5344CB8AC3E}">
        <p14:creationId xmlns:p14="http://schemas.microsoft.com/office/powerpoint/2010/main" val="1487048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NL"/>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5A225A16-B71C-4B03-8CC2-9D702E8E3A69}" type="datetimeFigureOut">
              <a:rPr lang="nl-NL" smtClean="0"/>
              <a:t>23-4-2018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D3AF610-61F9-49FB-A88E-69D0E8449E2C}" type="slidenum">
              <a:rPr lang="nl-NL" smtClean="0"/>
              <a:t>‹nr.›</a:t>
            </a:fld>
            <a:endParaRPr lang="nl-NL"/>
          </a:p>
        </p:txBody>
      </p:sp>
    </p:spTree>
    <p:extLst>
      <p:ext uri="{BB962C8B-B14F-4D97-AF65-F5344CB8AC3E}">
        <p14:creationId xmlns:p14="http://schemas.microsoft.com/office/powerpoint/2010/main" val="3864579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5A225A16-B71C-4B03-8CC2-9D702E8E3A69}" type="datetimeFigureOut">
              <a:rPr lang="nl-NL" smtClean="0"/>
              <a:t>23-4-2018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4D3AF610-61F9-49FB-A88E-69D0E8449E2C}" type="slidenum">
              <a:rPr lang="nl-NL" smtClean="0"/>
              <a:t>‹nr.›</a:t>
            </a:fld>
            <a:endParaRPr lang="nl-NL"/>
          </a:p>
        </p:txBody>
      </p:sp>
    </p:spTree>
    <p:extLst>
      <p:ext uri="{BB962C8B-B14F-4D97-AF65-F5344CB8AC3E}">
        <p14:creationId xmlns:p14="http://schemas.microsoft.com/office/powerpoint/2010/main" val="951106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NL"/>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5A225A16-B71C-4B03-8CC2-9D702E8E3A69}" type="datetimeFigureOut">
              <a:rPr lang="nl-NL" smtClean="0"/>
              <a:t>23-4-2018</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4D3AF610-61F9-49FB-A88E-69D0E8449E2C}" type="slidenum">
              <a:rPr lang="nl-NL" smtClean="0"/>
              <a:t>‹nr.›</a:t>
            </a:fld>
            <a:endParaRPr lang="nl-NL"/>
          </a:p>
        </p:txBody>
      </p:sp>
    </p:spTree>
    <p:extLst>
      <p:ext uri="{BB962C8B-B14F-4D97-AF65-F5344CB8AC3E}">
        <p14:creationId xmlns:p14="http://schemas.microsoft.com/office/powerpoint/2010/main" val="2488445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5A225A16-B71C-4B03-8CC2-9D702E8E3A69}" type="datetimeFigureOut">
              <a:rPr lang="nl-NL" smtClean="0"/>
              <a:t>23-4-2018</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4D3AF610-61F9-49FB-A88E-69D0E8449E2C}" type="slidenum">
              <a:rPr lang="nl-NL" smtClean="0"/>
              <a:t>‹nr.›</a:t>
            </a:fld>
            <a:endParaRPr lang="nl-NL"/>
          </a:p>
        </p:txBody>
      </p:sp>
    </p:spTree>
    <p:extLst>
      <p:ext uri="{BB962C8B-B14F-4D97-AF65-F5344CB8AC3E}">
        <p14:creationId xmlns:p14="http://schemas.microsoft.com/office/powerpoint/2010/main" val="1995582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5A225A16-B71C-4B03-8CC2-9D702E8E3A69}" type="datetimeFigureOut">
              <a:rPr lang="nl-NL" smtClean="0"/>
              <a:t>23-4-2018</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4D3AF610-61F9-49FB-A88E-69D0E8449E2C}" type="slidenum">
              <a:rPr lang="nl-NL" smtClean="0"/>
              <a:t>‹nr.›</a:t>
            </a:fld>
            <a:endParaRPr lang="nl-NL"/>
          </a:p>
        </p:txBody>
      </p:sp>
    </p:spTree>
    <p:extLst>
      <p:ext uri="{BB962C8B-B14F-4D97-AF65-F5344CB8AC3E}">
        <p14:creationId xmlns:p14="http://schemas.microsoft.com/office/powerpoint/2010/main" val="4229801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5A225A16-B71C-4B03-8CC2-9D702E8E3A69}" type="datetimeFigureOut">
              <a:rPr lang="nl-NL" smtClean="0"/>
              <a:t>23-4-2018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4D3AF610-61F9-49FB-A88E-69D0E8449E2C}" type="slidenum">
              <a:rPr lang="nl-NL" smtClean="0"/>
              <a:t>‹nr.›</a:t>
            </a:fld>
            <a:endParaRPr lang="nl-NL"/>
          </a:p>
        </p:txBody>
      </p:sp>
    </p:spTree>
    <p:extLst>
      <p:ext uri="{BB962C8B-B14F-4D97-AF65-F5344CB8AC3E}">
        <p14:creationId xmlns:p14="http://schemas.microsoft.com/office/powerpoint/2010/main" val="1064348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5A225A16-B71C-4B03-8CC2-9D702E8E3A69}" type="datetimeFigureOut">
              <a:rPr lang="nl-NL" smtClean="0"/>
              <a:t>23-4-2018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4D3AF610-61F9-49FB-A88E-69D0E8449E2C}" type="slidenum">
              <a:rPr lang="nl-NL" smtClean="0"/>
              <a:t>‹nr.›</a:t>
            </a:fld>
            <a:endParaRPr lang="nl-NL"/>
          </a:p>
        </p:txBody>
      </p:sp>
    </p:spTree>
    <p:extLst>
      <p:ext uri="{BB962C8B-B14F-4D97-AF65-F5344CB8AC3E}">
        <p14:creationId xmlns:p14="http://schemas.microsoft.com/office/powerpoint/2010/main" val="2149111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8000"/>
            <a:lum/>
          </a:blip>
          <a:srcRect/>
          <a:stretch>
            <a:fillRect l="11000" r="11000"/>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225A16-B71C-4B03-8CC2-9D702E8E3A69}" type="datetimeFigureOut">
              <a:rPr lang="nl-NL" smtClean="0"/>
              <a:t>23-4-2018</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3AF610-61F9-49FB-A88E-69D0E8449E2C}" type="slidenum">
              <a:rPr lang="nl-NL" smtClean="0"/>
              <a:t>‹nr.›</a:t>
            </a:fld>
            <a:endParaRPr lang="nl-NL"/>
          </a:p>
        </p:txBody>
      </p:sp>
    </p:spTree>
    <p:extLst>
      <p:ext uri="{BB962C8B-B14F-4D97-AF65-F5344CB8AC3E}">
        <p14:creationId xmlns:p14="http://schemas.microsoft.com/office/powerpoint/2010/main" val="23201548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video" Target="https://www.youtube.com/embed/p_kMCFVCFDc" TargetMode="External"/><Relationship Id="rId5" Type="http://schemas.openxmlformats.org/officeDocument/2006/relationships/image" Target="../media/image14.jpe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7000"/>
            <a:lum/>
          </a:blip>
          <a:srcRect/>
          <a:stretch>
            <a:fillRect l="11000" r="11000"/>
          </a:stretch>
        </a:blip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2450" y="0"/>
            <a:ext cx="6251510" cy="6858000"/>
          </a:xfrm>
          <a:prstGeom prst="rect">
            <a:avLst/>
          </a:prstGeom>
        </p:spPr>
      </p:pic>
    </p:spTree>
    <p:extLst>
      <p:ext uri="{BB962C8B-B14F-4D97-AF65-F5344CB8AC3E}">
        <p14:creationId xmlns:p14="http://schemas.microsoft.com/office/powerpoint/2010/main" val="3213792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Afbeelding 1"/>
          <p:cNvPicPr/>
          <p:nvPr/>
        </p:nvPicPr>
        <p:blipFill rotWithShape="1">
          <a:blip r:embed="rId2"/>
          <a:srcRect l="32588" t="12835" r="11865" b="15331"/>
          <a:stretch/>
        </p:blipFill>
        <p:spPr bwMode="auto">
          <a:xfrm>
            <a:off x="701447" y="248362"/>
            <a:ext cx="8829675" cy="6423025"/>
          </a:xfrm>
          <a:prstGeom prst="rect">
            <a:avLst/>
          </a:prstGeom>
          <a:ln>
            <a:noFill/>
          </a:ln>
          <a:extLst>
            <a:ext uri="{53640926-AAD7-44D8-BBD7-CCE9431645EC}">
              <a14:shadowObscured xmlns:a14="http://schemas.microsoft.com/office/drawing/2010/main"/>
            </a:ext>
          </a:extLst>
        </p:spPr>
      </p:pic>
      <p:sp>
        <p:nvSpPr>
          <p:cNvPr id="3" name="Tekstvak 2"/>
          <p:cNvSpPr txBox="1"/>
          <p:nvPr/>
        </p:nvSpPr>
        <p:spPr>
          <a:xfrm>
            <a:off x="9797143" y="877078"/>
            <a:ext cx="2313992" cy="2246769"/>
          </a:xfrm>
          <a:prstGeom prst="rect">
            <a:avLst/>
          </a:prstGeom>
          <a:noFill/>
        </p:spPr>
        <p:txBody>
          <a:bodyPr wrap="square" rtlCol="0">
            <a:spAutoFit/>
          </a:bodyPr>
          <a:lstStyle/>
          <a:p>
            <a:r>
              <a:rPr lang="nl-NL" sz="2000" b="1" dirty="0" err="1" smtClean="0"/>
              <a:t>Tasman</a:t>
            </a:r>
            <a:r>
              <a:rPr lang="nl-NL" sz="2000" b="1" dirty="0" smtClean="0"/>
              <a:t> noemt deze plek Moordenaarsbaai.</a:t>
            </a:r>
          </a:p>
          <a:p>
            <a:endParaRPr lang="nl-NL" sz="2000" b="1" dirty="0" smtClean="0"/>
          </a:p>
          <a:p>
            <a:endParaRPr lang="nl-NL" sz="2000" b="1" dirty="0"/>
          </a:p>
          <a:p>
            <a:r>
              <a:rPr lang="nl-NL" sz="2000" b="1" dirty="0" smtClean="0"/>
              <a:t>Tegenwoordig heet het Golden Bay.  </a:t>
            </a:r>
          </a:p>
        </p:txBody>
      </p:sp>
    </p:spTree>
    <p:extLst>
      <p:ext uri="{BB962C8B-B14F-4D97-AF65-F5344CB8AC3E}">
        <p14:creationId xmlns:p14="http://schemas.microsoft.com/office/powerpoint/2010/main" val="40899837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3000"/>
            <a:lum/>
          </a:blip>
          <a:srcRect/>
          <a:stretch>
            <a:fillRect l="11000" r="11000"/>
          </a:stretch>
        </a:blip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554045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kstvak 1"/>
          <p:cNvSpPr txBox="1"/>
          <p:nvPr/>
        </p:nvSpPr>
        <p:spPr>
          <a:xfrm>
            <a:off x="1873955" y="1241778"/>
            <a:ext cx="8647289" cy="1631216"/>
          </a:xfrm>
          <a:prstGeom prst="rect">
            <a:avLst/>
          </a:prstGeom>
          <a:noFill/>
        </p:spPr>
        <p:txBody>
          <a:bodyPr wrap="square" rtlCol="0">
            <a:spAutoFit/>
          </a:bodyPr>
          <a:lstStyle/>
          <a:p>
            <a:r>
              <a:rPr lang="nl-NL" sz="2000" b="1" dirty="0" smtClean="0"/>
              <a:t>Het volk dat </a:t>
            </a:r>
            <a:r>
              <a:rPr lang="nl-NL" sz="2000" b="1" dirty="0" err="1" smtClean="0"/>
              <a:t>Tasman</a:t>
            </a:r>
            <a:r>
              <a:rPr lang="nl-NL" sz="2000" b="1" dirty="0" smtClean="0"/>
              <a:t> tegenkwam waren de Maori, de oorspronkelijke bewoners van Nieuw Zeeland. Het is een volk dat je misschien wel kent van de tatoeages, de tekenfilm </a:t>
            </a:r>
            <a:r>
              <a:rPr lang="nl-NL" sz="2000" b="1" dirty="0" err="1" smtClean="0"/>
              <a:t>Vaiana</a:t>
            </a:r>
            <a:r>
              <a:rPr lang="nl-NL" sz="2000" b="1" dirty="0" smtClean="0"/>
              <a:t> of de beroemde </a:t>
            </a:r>
            <a:r>
              <a:rPr lang="nl-NL" sz="2000" b="1" dirty="0" err="1" smtClean="0"/>
              <a:t>hakka</a:t>
            </a:r>
            <a:r>
              <a:rPr lang="nl-NL" sz="2000" b="1" dirty="0" smtClean="0"/>
              <a:t>-dans die altijd  door het Nieuw </a:t>
            </a:r>
            <a:r>
              <a:rPr lang="nl-NL" sz="2000" b="1" dirty="0" err="1" smtClean="0"/>
              <a:t>Zeelandse</a:t>
            </a:r>
            <a:r>
              <a:rPr lang="nl-NL" sz="2000" b="1" dirty="0" smtClean="0"/>
              <a:t> rugbyteam aan het begin van de wedstrijd wordt uitgevoerd om de tegenstanders te imponeren.</a:t>
            </a:r>
            <a:endParaRPr lang="nl-NL" sz="2000" b="1" dirty="0"/>
          </a:p>
        </p:txBody>
      </p:sp>
    </p:spTree>
    <p:extLst>
      <p:ext uri="{BB962C8B-B14F-4D97-AF65-F5344CB8AC3E}">
        <p14:creationId xmlns:p14="http://schemas.microsoft.com/office/powerpoint/2010/main" val="38352446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2"/>
          <a:stretch>
            <a:fillRect/>
          </a:stretch>
        </p:blipFill>
        <p:spPr>
          <a:xfrm>
            <a:off x="6174421" y="3486150"/>
            <a:ext cx="5238750" cy="3371850"/>
          </a:xfrm>
          <a:prstGeom prst="rect">
            <a:avLst/>
          </a:prstGeom>
        </p:spPr>
      </p:pic>
      <p:pic>
        <p:nvPicPr>
          <p:cNvPr id="3" name="Afbeelding 2"/>
          <p:cNvPicPr>
            <a:picLocks noChangeAspect="1"/>
          </p:cNvPicPr>
          <p:nvPr/>
        </p:nvPicPr>
        <p:blipFill>
          <a:blip r:embed="rId3"/>
          <a:stretch>
            <a:fillRect/>
          </a:stretch>
        </p:blipFill>
        <p:spPr>
          <a:xfrm rot="475114">
            <a:off x="5903302" y="368722"/>
            <a:ext cx="5328874" cy="2996400"/>
          </a:xfrm>
          <a:prstGeom prst="rect">
            <a:avLst/>
          </a:prstGeom>
        </p:spPr>
      </p:pic>
      <p:pic>
        <p:nvPicPr>
          <p:cNvPr id="4" name="Afbeelding 3"/>
          <p:cNvPicPr>
            <a:picLocks noChangeAspect="1"/>
          </p:cNvPicPr>
          <p:nvPr/>
        </p:nvPicPr>
        <p:blipFill>
          <a:blip r:embed="rId4"/>
          <a:stretch>
            <a:fillRect/>
          </a:stretch>
        </p:blipFill>
        <p:spPr>
          <a:xfrm>
            <a:off x="812799" y="3299355"/>
            <a:ext cx="5771091" cy="3434467"/>
          </a:xfrm>
          <a:prstGeom prst="rect">
            <a:avLst/>
          </a:prstGeom>
        </p:spPr>
      </p:pic>
      <p:pic>
        <p:nvPicPr>
          <p:cNvPr id="2" name="Afbeelding 1"/>
          <p:cNvPicPr>
            <a:picLocks noChangeAspect="1"/>
          </p:cNvPicPr>
          <p:nvPr/>
        </p:nvPicPr>
        <p:blipFill>
          <a:blip r:embed="rId5"/>
          <a:stretch>
            <a:fillRect/>
          </a:stretch>
        </p:blipFill>
        <p:spPr>
          <a:xfrm rot="21246723">
            <a:off x="530426" y="352661"/>
            <a:ext cx="4719470" cy="3131432"/>
          </a:xfrm>
          <a:prstGeom prst="rect">
            <a:avLst/>
          </a:prstGeom>
        </p:spPr>
      </p:pic>
    </p:spTree>
    <p:extLst>
      <p:ext uri="{BB962C8B-B14F-4D97-AF65-F5344CB8AC3E}">
        <p14:creationId xmlns:p14="http://schemas.microsoft.com/office/powerpoint/2010/main" val="322369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rot="21234269">
            <a:off x="530576" y="609601"/>
            <a:ext cx="5345093" cy="3564509"/>
          </a:xfrm>
          <a:prstGeom prst="rect">
            <a:avLst/>
          </a:prstGeom>
        </p:spPr>
      </p:pic>
      <p:pic>
        <p:nvPicPr>
          <p:cNvPr id="3" name="Afbeelding 2"/>
          <p:cNvPicPr>
            <a:picLocks noChangeAspect="1"/>
          </p:cNvPicPr>
          <p:nvPr/>
        </p:nvPicPr>
        <p:blipFill>
          <a:blip r:embed="rId4"/>
          <a:stretch>
            <a:fillRect/>
          </a:stretch>
        </p:blipFill>
        <p:spPr>
          <a:xfrm rot="530794">
            <a:off x="6429745" y="721400"/>
            <a:ext cx="5241299" cy="2944944"/>
          </a:xfrm>
          <a:prstGeom prst="rect">
            <a:avLst/>
          </a:prstGeom>
        </p:spPr>
      </p:pic>
      <p:pic>
        <p:nvPicPr>
          <p:cNvPr id="4" name="p_kMCFVCFDc"/>
          <p:cNvPicPr>
            <a:picLocks noRot="1" noChangeAspect="1"/>
          </p:cNvPicPr>
          <p:nvPr>
            <a:videoFile r:link="rId1"/>
          </p:nvPr>
        </p:nvPicPr>
        <p:blipFill>
          <a:blip r:embed="rId5"/>
          <a:stretch>
            <a:fillRect/>
          </a:stretch>
        </p:blipFill>
        <p:spPr>
          <a:xfrm>
            <a:off x="3763811" y="3689702"/>
            <a:ext cx="4572000" cy="2571750"/>
          </a:xfrm>
          <a:prstGeom prst="rect">
            <a:avLst/>
          </a:prstGeom>
        </p:spPr>
      </p:pic>
    </p:spTree>
    <p:extLst>
      <p:ext uri="{BB962C8B-B14F-4D97-AF65-F5344CB8AC3E}">
        <p14:creationId xmlns:p14="http://schemas.microsoft.com/office/powerpoint/2010/main" val="396940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kstvak 1"/>
          <p:cNvSpPr txBox="1"/>
          <p:nvPr/>
        </p:nvSpPr>
        <p:spPr>
          <a:xfrm>
            <a:off x="1873955" y="1241778"/>
            <a:ext cx="8647289" cy="4093428"/>
          </a:xfrm>
          <a:prstGeom prst="rect">
            <a:avLst/>
          </a:prstGeom>
          <a:noFill/>
        </p:spPr>
        <p:txBody>
          <a:bodyPr wrap="square" rtlCol="0">
            <a:spAutoFit/>
          </a:bodyPr>
          <a:lstStyle/>
          <a:p>
            <a:r>
              <a:rPr lang="nl-NL" sz="2000" b="1" dirty="0" smtClean="0"/>
              <a:t>Opdracht:</a:t>
            </a:r>
          </a:p>
          <a:p>
            <a:r>
              <a:rPr lang="nl-NL" sz="2000" b="1" dirty="0" smtClean="0"/>
              <a:t>Je hebt gelezen en gezien </a:t>
            </a:r>
            <a:r>
              <a:rPr lang="nl-NL" sz="2000" b="1" smtClean="0"/>
              <a:t>hoe Abel Tasman</a:t>
            </a:r>
            <a:r>
              <a:rPr lang="nl-NL" sz="2000" b="1" dirty="0" smtClean="0"/>
              <a:t> het incident bij Moordenaarsbaai heeft ervaren en opgeschreven.</a:t>
            </a:r>
          </a:p>
          <a:p>
            <a:endParaRPr lang="nl-NL" sz="2000" b="1" dirty="0"/>
          </a:p>
          <a:p>
            <a:r>
              <a:rPr lang="nl-NL" sz="2000" b="1" dirty="0" smtClean="0"/>
              <a:t>Ga nu beschrijven hoe de Maori dit incident beleefd hebben. Schrijf een verslag vanuit het Maori-standpunt.</a:t>
            </a:r>
          </a:p>
          <a:p>
            <a:r>
              <a:rPr lang="nl-NL" sz="2000" b="1" dirty="0" smtClean="0"/>
              <a:t>Gebruik je fantasie maar gebruik ook de informatie die je hebt gekregen vanuit de </a:t>
            </a:r>
            <a:r>
              <a:rPr lang="nl-NL" sz="2000" b="1" dirty="0" err="1" smtClean="0"/>
              <a:t>powerpoint</a:t>
            </a:r>
            <a:r>
              <a:rPr lang="nl-NL" sz="2000" b="1" dirty="0" smtClean="0"/>
              <a:t>. </a:t>
            </a:r>
          </a:p>
          <a:p>
            <a:r>
              <a:rPr lang="nl-NL" sz="2000" b="1" dirty="0" smtClean="0"/>
              <a:t>Maak een verslag van minimaal 400 woorden waarin je je probeert te verplaatsen in het standpunt van de Maori en hoe zij hun eerste kennismaking met westerlingen hebben ervaren. </a:t>
            </a:r>
          </a:p>
          <a:p>
            <a:r>
              <a:rPr lang="nl-NL" sz="2000" b="1" dirty="0" smtClean="0"/>
              <a:t>Beschrijf wat ze gezien hebben (mensen, schepen, kanonnen) en hoe het gevecht in hun ogen verliep. </a:t>
            </a:r>
          </a:p>
        </p:txBody>
      </p:sp>
    </p:spTree>
    <p:extLst>
      <p:ext uri="{BB962C8B-B14F-4D97-AF65-F5344CB8AC3E}">
        <p14:creationId xmlns:p14="http://schemas.microsoft.com/office/powerpoint/2010/main" val="28455723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a:stretch>
            <a:fillRect/>
          </a:stretch>
        </p:blipFill>
        <p:spPr>
          <a:xfrm>
            <a:off x="1785142" y="67032"/>
            <a:ext cx="8731121" cy="5282328"/>
          </a:xfrm>
          <a:prstGeom prst="rect">
            <a:avLst/>
          </a:prstGeom>
        </p:spPr>
      </p:pic>
      <p:sp>
        <p:nvSpPr>
          <p:cNvPr id="4" name="Tekstvak 3"/>
          <p:cNvSpPr txBox="1"/>
          <p:nvPr/>
        </p:nvSpPr>
        <p:spPr>
          <a:xfrm>
            <a:off x="816644" y="5487859"/>
            <a:ext cx="10668115" cy="646331"/>
          </a:xfrm>
          <a:prstGeom prst="rect">
            <a:avLst/>
          </a:prstGeom>
          <a:noFill/>
        </p:spPr>
        <p:txBody>
          <a:bodyPr wrap="square" rtlCol="0">
            <a:spAutoFit/>
          </a:bodyPr>
          <a:lstStyle/>
          <a:p>
            <a:r>
              <a:rPr lang="nl-NL" b="1" dirty="0" smtClean="0"/>
              <a:t>Nadat </a:t>
            </a:r>
            <a:r>
              <a:rPr lang="nl-NL" b="1" dirty="0" err="1" smtClean="0"/>
              <a:t>Tasman</a:t>
            </a:r>
            <a:r>
              <a:rPr lang="nl-NL" b="1" dirty="0" smtClean="0"/>
              <a:t> Tasmanië heeft ontdekt vaart hij met zijn schepen, de </a:t>
            </a:r>
            <a:r>
              <a:rPr lang="nl-NL" b="1" dirty="0" err="1" smtClean="0"/>
              <a:t>Heemskerck</a:t>
            </a:r>
            <a:r>
              <a:rPr lang="nl-NL" b="1" dirty="0" smtClean="0"/>
              <a:t> en de </a:t>
            </a:r>
            <a:r>
              <a:rPr lang="nl-NL" b="1" dirty="0" err="1" smtClean="0"/>
              <a:t>Zeehaen</a:t>
            </a:r>
            <a:r>
              <a:rPr lang="nl-NL" b="1" dirty="0" smtClean="0"/>
              <a:t>, in oostelijke richting en ontdekt hij uiteindelijk Nieuw Zeeland (wat hij op dat moment Stateneiland noemt)</a:t>
            </a:r>
            <a:endParaRPr lang="nl-NL" b="1" dirty="0"/>
          </a:p>
        </p:txBody>
      </p:sp>
      <p:sp>
        <p:nvSpPr>
          <p:cNvPr id="5" name="Tekstvak 4"/>
          <p:cNvSpPr txBox="1"/>
          <p:nvPr/>
        </p:nvSpPr>
        <p:spPr>
          <a:xfrm>
            <a:off x="816644" y="6164123"/>
            <a:ext cx="10151706" cy="646331"/>
          </a:xfrm>
          <a:prstGeom prst="rect">
            <a:avLst/>
          </a:prstGeom>
          <a:noFill/>
        </p:spPr>
        <p:txBody>
          <a:bodyPr wrap="square" rtlCol="0">
            <a:spAutoFit/>
          </a:bodyPr>
          <a:lstStyle/>
          <a:p>
            <a:r>
              <a:rPr lang="nl-NL" b="1" dirty="0" smtClean="0"/>
              <a:t>Op 19 december 1642 loopt een misverstand met de plaatselijke bevolking, de Maori helemaal uit de hand</a:t>
            </a:r>
            <a:endParaRPr lang="nl-NL" b="1" dirty="0"/>
          </a:p>
        </p:txBody>
      </p:sp>
    </p:spTree>
    <p:extLst>
      <p:ext uri="{BB962C8B-B14F-4D97-AF65-F5344CB8AC3E}">
        <p14:creationId xmlns:p14="http://schemas.microsoft.com/office/powerpoint/2010/main" val="14494380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18792" y="1515567"/>
            <a:ext cx="6096000" cy="4093428"/>
          </a:xfrm>
          <a:prstGeom prst="rect">
            <a:avLst/>
          </a:prstGeom>
        </p:spPr>
        <p:txBody>
          <a:bodyPr>
            <a:spAutoFit/>
          </a:bodyPr>
          <a:lstStyle/>
          <a:p>
            <a:r>
              <a:rPr lang="nl-NL" sz="2000" b="1" dirty="0" smtClean="0"/>
              <a:t>Uit </a:t>
            </a:r>
            <a:r>
              <a:rPr lang="nl-NL" sz="2000" b="1" dirty="0" err="1" smtClean="0"/>
              <a:t>Tasman's</a:t>
            </a:r>
            <a:r>
              <a:rPr lang="nl-NL" sz="2000" b="1" dirty="0" smtClean="0"/>
              <a:t> journaal: </a:t>
            </a:r>
          </a:p>
          <a:p>
            <a:endParaRPr lang="nl-NL" sz="2000" b="1" i="1" dirty="0"/>
          </a:p>
          <a:p>
            <a:r>
              <a:rPr lang="nl-NL" sz="2000" b="1" i="1" dirty="0" smtClean="0"/>
              <a:t>'s Morgens vroeg is er een vaartuig van dit volk met dertien mannen aan boord tot op een steenworp afstand bij ons schip gekomen. Zij riepen verschillende keren iets, wat wij niet konden verstaan. Hun taal heeft geen gelijkenis met onze taal. Deze lieden waren, voor zover we konden zien, van gewone lengte maar grof van stem en lichaamsbouw. Hun kleur is tussen bruin en geel, ze hadden zwart haar dat recht bovenop de kruin van het hoofd vastgebonden was, zoals de Japanners op het achterhoofd doen, maar met langer en dikker haar. Bovenop stond een grote witte veer.</a:t>
            </a:r>
            <a:endParaRPr lang="nl-NL" sz="2000" b="1" dirty="0"/>
          </a:p>
        </p:txBody>
      </p:sp>
    </p:spTree>
    <p:extLst>
      <p:ext uri="{BB962C8B-B14F-4D97-AF65-F5344CB8AC3E}">
        <p14:creationId xmlns:p14="http://schemas.microsoft.com/office/powerpoint/2010/main" val="38813442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290596" y="1214068"/>
            <a:ext cx="6096000" cy="3785652"/>
          </a:xfrm>
          <a:prstGeom prst="rect">
            <a:avLst/>
          </a:prstGeom>
        </p:spPr>
        <p:txBody>
          <a:bodyPr>
            <a:spAutoFit/>
          </a:bodyPr>
          <a:lstStyle/>
          <a:p>
            <a:r>
              <a:rPr lang="nl-NL" sz="2000" b="1" dirty="0" smtClean="0"/>
              <a:t>De VOC had </a:t>
            </a:r>
            <a:r>
              <a:rPr lang="nl-NL" sz="2000" b="1" dirty="0" err="1" smtClean="0"/>
              <a:t>Tasman</a:t>
            </a:r>
            <a:r>
              <a:rPr lang="nl-NL" sz="2000" b="1" dirty="0" smtClean="0"/>
              <a:t> de opdracht gegeven om bij ontmoetingen met onbekende volkeren hun gedrag na te doen.</a:t>
            </a:r>
          </a:p>
          <a:p>
            <a:r>
              <a:rPr lang="nl-NL" sz="2000" b="1" dirty="0" smtClean="0"/>
              <a:t>De Maori krijgers bliezen op een instrument dat een geluid gaf als een trompet. De Nederlanders zagen hier een begroeting in en antwoorden met  hun eigen trompetten. </a:t>
            </a:r>
          </a:p>
          <a:p>
            <a:r>
              <a:rPr lang="nl-NL" sz="2000" b="1" dirty="0" smtClean="0"/>
              <a:t>De Maori bedoelden het echter als een uitdaging.</a:t>
            </a:r>
          </a:p>
          <a:p>
            <a:r>
              <a:rPr lang="nl-NL" sz="2000" b="1" dirty="0" smtClean="0"/>
              <a:t>Zij interpreteerden het trompetgeschal van de Nederlanders als het aanvaarden van de uitdaging. </a:t>
            </a:r>
          </a:p>
          <a:p>
            <a:r>
              <a:rPr lang="nl-NL" sz="2000" b="1" dirty="0" smtClean="0"/>
              <a:t>Dit ritueel werd zo het startsein voor de aanval van de volgende dag.</a:t>
            </a:r>
            <a:endParaRPr lang="nl-NL" sz="2000" b="1" dirty="0"/>
          </a:p>
        </p:txBody>
      </p:sp>
    </p:spTree>
    <p:extLst>
      <p:ext uri="{BB962C8B-B14F-4D97-AF65-F5344CB8AC3E}">
        <p14:creationId xmlns:p14="http://schemas.microsoft.com/office/powerpoint/2010/main" val="3363894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191069" y="1754155"/>
            <a:ext cx="5952931" cy="3170099"/>
          </a:xfrm>
          <a:prstGeom prst="rect">
            <a:avLst/>
          </a:prstGeom>
        </p:spPr>
        <p:txBody>
          <a:bodyPr wrap="square">
            <a:spAutoFit/>
          </a:bodyPr>
          <a:lstStyle/>
          <a:p>
            <a:r>
              <a:rPr lang="nl-NL" sz="2000" b="1" dirty="0" smtClean="0"/>
              <a:t>Uit </a:t>
            </a:r>
            <a:r>
              <a:rPr lang="nl-NL" sz="2000" b="1" dirty="0" err="1" smtClean="0"/>
              <a:t>Tasmans</a:t>
            </a:r>
            <a:r>
              <a:rPr lang="nl-NL" sz="2000" b="1" dirty="0" smtClean="0"/>
              <a:t> journaal: </a:t>
            </a:r>
          </a:p>
          <a:p>
            <a:r>
              <a:rPr lang="nl-NL" sz="2000" b="1" i="1" dirty="0" smtClean="0"/>
              <a:t>Hun vaartuig bestond uit twee lange smalle prauwen aan elkaar, waarover enige planken of iets anders als zitting gelegd was, zodat ze net boven water onder het vaartuig door kunnen kijken. Hun roeispanen zijn ongeveer een meter lang, smal en vooraan puntig. Zij konden handig met deze boten overweg. Wij wenkten hen menigmaal dat zij langszij moesten komen, we toonden wit katoen en wat messen maar zij kwamen niet dichterbij en peddelden uiteindelijk weer terug."</a:t>
            </a:r>
            <a:endParaRPr lang="nl-NL" sz="2000" b="1" dirty="0"/>
          </a:p>
        </p:txBody>
      </p:sp>
    </p:spTree>
    <p:extLst>
      <p:ext uri="{BB962C8B-B14F-4D97-AF65-F5344CB8AC3E}">
        <p14:creationId xmlns:p14="http://schemas.microsoft.com/office/powerpoint/2010/main" val="11422672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a:stretch>
            <a:fillRect/>
          </a:stretch>
        </p:blipFill>
        <p:spPr>
          <a:xfrm>
            <a:off x="1726162" y="196249"/>
            <a:ext cx="10173153" cy="6605767"/>
          </a:xfrm>
          <a:prstGeom prst="rect">
            <a:avLst/>
          </a:prstGeom>
        </p:spPr>
      </p:pic>
      <p:sp>
        <p:nvSpPr>
          <p:cNvPr id="5" name="Tekstvak 4"/>
          <p:cNvSpPr txBox="1"/>
          <p:nvPr/>
        </p:nvSpPr>
        <p:spPr>
          <a:xfrm>
            <a:off x="65314" y="1651519"/>
            <a:ext cx="1194319" cy="1015663"/>
          </a:xfrm>
          <a:prstGeom prst="rect">
            <a:avLst/>
          </a:prstGeom>
          <a:noFill/>
        </p:spPr>
        <p:txBody>
          <a:bodyPr wrap="square" rtlCol="0">
            <a:spAutoFit/>
          </a:bodyPr>
          <a:lstStyle/>
          <a:p>
            <a:r>
              <a:rPr lang="nl-NL" sz="2000" b="1" dirty="0" smtClean="0"/>
              <a:t>De eerste boot van de Maori</a:t>
            </a:r>
            <a:endParaRPr lang="nl-NL" sz="2000" b="1" dirty="0"/>
          </a:p>
        </p:txBody>
      </p:sp>
    </p:spTree>
    <p:extLst>
      <p:ext uri="{BB962C8B-B14F-4D97-AF65-F5344CB8AC3E}">
        <p14:creationId xmlns:p14="http://schemas.microsoft.com/office/powerpoint/2010/main" val="27775485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93437" y="494723"/>
            <a:ext cx="6096000" cy="1015663"/>
          </a:xfrm>
          <a:prstGeom prst="rect">
            <a:avLst/>
          </a:prstGeom>
        </p:spPr>
        <p:txBody>
          <a:bodyPr>
            <a:spAutoFit/>
          </a:bodyPr>
          <a:lstStyle/>
          <a:p>
            <a:r>
              <a:rPr lang="nl-NL" sz="2000" b="1" dirty="0" smtClean="0"/>
              <a:t>Ondertussen zijn er nog zeven boten naderbij gekomen. Zij bleven op een halve steenworp afstand van de schepen van de Hollanders</a:t>
            </a:r>
            <a:r>
              <a:rPr lang="nl-NL" dirty="0" smtClean="0"/>
              <a:t>.</a:t>
            </a:r>
            <a:endParaRPr lang="nl-NL" dirty="0"/>
          </a:p>
        </p:txBody>
      </p:sp>
      <p:pic>
        <p:nvPicPr>
          <p:cNvPr id="3" name="Afbeelding 2"/>
          <p:cNvPicPr>
            <a:picLocks noChangeAspect="1"/>
          </p:cNvPicPr>
          <p:nvPr/>
        </p:nvPicPr>
        <p:blipFill>
          <a:blip r:embed="rId2"/>
          <a:stretch>
            <a:fillRect/>
          </a:stretch>
        </p:blipFill>
        <p:spPr>
          <a:xfrm>
            <a:off x="2242457" y="1707101"/>
            <a:ext cx="7856376" cy="5028081"/>
          </a:xfrm>
          <a:prstGeom prst="rect">
            <a:avLst/>
          </a:prstGeom>
        </p:spPr>
      </p:pic>
    </p:spTree>
    <p:extLst>
      <p:ext uri="{BB962C8B-B14F-4D97-AF65-F5344CB8AC3E}">
        <p14:creationId xmlns:p14="http://schemas.microsoft.com/office/powerpoint/2010/main" val="18157093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2332654" y="1035699"/>
            <a:ext cx="7921690" cy="707886"/>
          </a:xfrm>
          <a:prstGeom prst="rect">
            <a:avLst/>
          </a:prstGeom>
          <a:noFill/>
        </p:spPr>
        <p:txBody>
          <a:bodyPr wrap="square" rtlCol="0">
            <a:spAutoFit/>
          </a:bodyPr>
          <a:lstStyle/>
          <a:p>
            <a:r>
              <a:rPr lang="nl-NL" sz="2000" b="1" dirty="0" smtClean="0"/>
              <a:t>Toen er een roeibootje van de </a:t>
            </a:r>
            <a:r>
              <a:rPr lang="nl-NL" sz="2000" b="1" dirty="0" err="1" smtClean="0"/>
              <a:t>Zeehaen</a:t>
            </a:r>
            <a:r>
              <a:rPr lang="nl-NL" sz="2000" b="1" dirty="0" smtClean="0"/>
              <a:t> naar de </a:t>
            </a:r>
            <a:r>
              <a:rPr lang="nl-NL" sz="2000" b="1" dirty="0" err="1" smtClean="0"/>
              <a:t>Heemskerck</a:t>
            </a:r>
            <a:r>
              <a:rPr lang="nl-NL" sz="2000" b="1" dirty="0" smtClean="0"/>
              <a:t> voer om te overleggen vielen de Maori aan. </a:t>
            </a:r>
            <a:endParaRPr lang="nl-NL" sz="2000" b="1" dirty="0"/>
          </a:p>
        </p:txBody>
      </p:sp>
      <p:sp>
        <p:nvSpPr>
          <p:cNvPr id="3" name="Rechthoek 2"/>
          <p:cNvSpPr/>
          <p:nvPr/>
        </p:nvSpPr>
        <p:spPr>
          <a:xfrm>
            <a:off x="2926702" y="1753755"/>
            <a:ext cx="6096000" cy="4401205"/>
          </a:xfrm>
          <a:prstGeom prst="rect">
            <a:avLst/>
          </a:prstGeom>
        </p:spPr>
        <p:txBody>
          <a:bodyPr>
            <a:spAutoFit/>
          </a:bodyPr>
          <a:lstStyle/>
          <a:p>
            <a:r>
              <a:rPr lang="nl-NL" sz="2000" b="1" dirty="0" smtClean="0"/>
              <a:t>Uit </a:t>
            </a:r>
            <a:r>
              <a:rPr lang="nl-NL" sz="2000" b="1" dirty="0" err="1" smtClean="0"/>
              <a:t>Tasmans</a:t>
            </a:r>
            <a:r>
              <a:rPr lang="nl-NL" sz="2000" b="1" dirty="0" smtClean="0"/>
              <a:t> journaal: </a:t>
            </a:r>
          </a:p>
          <a:p>
            <a:r>
              <a:rPr lang="nl-NL" sz="2000" b="1" i="1" dirty="0" smtClean="0"/>
              <a:t>"De voorste man in de schelmenprauw stiet de kwartiermeester Cornelis </a:t>
            </a:r>
            <a:r>
              <a:rPr lang="nl-NL" sz="2000" b="1" i="1" dirty="0" err="1" smtClean="0"/>
              <a:t>Joppen</a:t>
            </a:r>
            <a:r>
              <a:rPr lang="nl-NL" sz="2000" b="1" i="1" dirty="0" smtClean="0"/>
              <a:t> met een lange stompe piek verschillende malen zo fel in de nek, dat deze overboord viel. Daarop vielen de anderen aan met korte dikke stukken hout (we dachten dat het zware stompe hakmessen waren) en met hun peddels. </a:t>
            </a:r>
          </a:p>
          <a:p>
            <a:r>
              <a:rPr lang="nl-NL" sz="2000" b="1" i="1" dirty="0" smtClean="0"/>
              <a:t>Zij overmeesterden onze roeiboot. In deze aanval werden vier matrozen van de </a:t>
            </a:r>
            <a:r>
              <a:rPr lang="nl-NL" sz="2000" b="1" i="1" dirty="0" err="1" smtClean="0"/>
              <a:t>Zeehaen</a:t>
            </a:r>
            <a:r>
              <a:rPr lang="nl-NL" sz="2000" b="1" i="1" dirty="0" smtClean="0"/>
              <a:t> gedood. Na deze vreselijke en verachtelijke feiten, lieten de moordenaars onze roeiboot drijven. Wij van de </a:t>
            </a:r>
            <a:r>
              <a:rPr lang="nl-NL" sz="2000" b="1" i="1" dirty="0" err="1" smtClean="0"/>
              <a:t>Heemskerck</a:t>
            </a:r>
            <a:r>
              <a:rPr lang="nl-NL" sz="2000" b="1" i="1" dirty="0" smtClean="0"/>
              <a:t> en de zeelui van de </a:t>
            </a:r>
            <a:r>
              <a:rPr lang="nl-NL" sz="2000" b="1" i="1" dirty="0" err="1" smtClean="0"/>
              <a:t>Zeehaen</a:t>
            </a:r>
            <a:r>
              <a:rPr lang="nl-NL" sz="2000" b="1" i="1" dirty="0" smtClean="0"/>
              <a:t> schoten zoveel we konden met onze musketten en kanonnen maar konden ze niet raken”</a:t>
            </a:r>
            <a:endParaRPr lang="nl-NL" sz="2000" b="1" i="1" dirty="0"/>
          </a:p>
        </p:txBody>
      </p:sp>
    </p:spTree>
    <p:extLst>
      <p:ext uri="{BB962C8B-B14F-4D97-AF65-F5344CB8AC3E}">
        <p14:creationId xmlns:p14="http://schemas.microsoft.com/office/powerpoint/2010/main" val="27305845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a:stretch>
            <a:fillRect/>
          </a:stretch>
        </p:blipFill>
        <p:spPr>
          <a:xfrm>
            <a:off x="2108719" y="372864"/>
            <a:ext cx="9974424" cy="6204092"/>
          </a:xfrm>
          <a:prstGeom prst="rect">
            <a:avLst/>
          </a:prstGeom>
        </p:spPr>
      </p:pic>
      <p:sp>
        <p:nvSpPr>
          <p:cNvPr id="4" name="Tekstvak 3"/>
          <p:cNvSpPr txBox="1"/>
          <p:nvPr/>
        </p:nvSpPr>
        <p:spPr>
          <a:xfrm>
            <a:off x="111967" y="1679511"/>
            <a:ext cx="1716833" cy="400110"/>
          </a:xfrm>
          <a:prstGeom prst="rect">
            <a:avLst/>
          </a:prstGeom>
          <a:noFill/>
        </p:spPr>
        <p:txBody>
          <a:bodyPr wrap="square" rtlCol="0">
            <a:spAutoFit/>
          </a:bodyPr>
          <a:lstStyle/>
          <a:p>
            <a:r>
              <a:rPr lang="nl-NL" sz="2000" b="1" dirty="0" smtClean="0"/>
              <a:t>De aanval</a:t>
            </a:r>
            <a:endParaRPr lang="nl-NL" sz="2000" b="1" dirty="0"/>
          </a:p>
        </p:txBody>
      </p:sp>
    </p:spTree>
    <p:extLst>
      <p:ext uri="{BB962C8B-B14F-4D97-AF65-F5344CB8AC3E}">
        <p14:creationId xmlns:p14="http://schemas.microsoft.com/office/powerpoint/2010/main" val="2949919055"/>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TotalTime>
  <Words>677</Words>
  <Application>Microsoft Office PowerPoint</Application>
  <PresentationFormat>Breedbeeld</PresentationFormat>
  <Paragraphs>31</Paragraphs>
  <Slides>15</Slides>
  <Notes>0</Notes>
  <HiddenSlides>0</HiddenSlides>
  <MMClips>1</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15</vt:i4>
      </vt:variant>
    </vt:vector>
  </HeadingPairs>
  <TitlesOfParts>
    <vt:vector size="19" baseType="lpstr">
      <vt:lpstr>Arial</vt:lpstr>
      <vt:lpstr>Calibri</vt:lpstr>
      <vt:lpstr>Calibri Light</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Maarten van der Helm</dc:creator>
  <cp:lastModifiedBy>Maarten van der Helm</cp:lastModifiedBy>
  <cp:revision>11</cp:revision>
  <dcterms:created xsi:type="dcterms:W3CDTF">2018-04-23T19:21:31Z</dcterms:created>
  <dcterms:modified xsi:type="dcterms:W3CDTF">2018-04-23T20:51:36Z</dcterms:modified>
</cp:coreProperties>
</file>